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7" r:id="rId2"/>
    <p:sldId id="259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4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F75C02-084D-4B4F-8749-2C42843C044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CAF059-90D6-4144-A473-F93A5F652A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48201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8E4D86-38AD-4E55-B12C-D060139A7AC4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5070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8E4D86-38AD-4E55-B12C-D060139A7AC4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5070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80138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06718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7844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08194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83947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7376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14246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97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91097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2495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4795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4A6870-6555-45AC-B809-797ADAC59CAE}" type="datetimeFigureOut">
              <a:rPr lang="en-US" smtClean="0"/>
              <a:t>7/13/2015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DDF956-FDE1-4BCB-94F6-D38B374308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3010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9"/>
          <p:cNvSpPr/>
          <p:nvPr/>
        </p:nvSpPr>
        <p:spPr>
          <a:xfrm>
            <a:off x="-8791" y="728561"/>
            <a:ext cx="9381391" cy="414439"/>
          </a:xfrm>
          <a:custGeom>
            <a:avLst/>
            <a:gdLst>
              <a:gd name="connsiteX0" fmla="*/ 0 w 9187543"/>
              <a:gd name="connsiteY0" fmla="*/ 337457 h 337457"/>
              <a:gd name="connsiteX1" fmla="*/ 9187543 w 9187543"/>
              <a:gd name="connsiteY1" fmla="*/ 0 h 337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9187543" h="337457">
                <a:moveTo>
                  <a:pt x="0" y="337457"/>
                </a:moveTo>
                <a:cubicBezTo>
                  <a:pt x="3790043" y="332921"/>
                  <a:pt x="7580086" y="328386"/>
                  <a:pt x="9187543" y="0"/>
                </a:cubicBezTo>
              </a:path>
            </a:pathLst>
          </a:custGeom>
          <a:solidFill>
            <a:schemeClr val="bg1"/>
          </a:solidFill>
          <a:ln w="177800">
            <a:solidFill>
              <a:schemeClr val="tx1"/>
            </a:solidFill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457200" y="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What is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Trauma </a:t>
            </a:r>
            <a:r>
              <a:rPr lang="en-US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Informed?</a:t>
            </a:r>
            <a:endParaRPr lang="en-US" b="1" dirty="0">
              <a:ln>
                <a:solidFill>
                  <a:schemeClr val="tx1"/>
                </a:solidFill>
              </a:ln>
              <a:solidFill>
                <a:schemeClr val="accent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168263" y="1600200"/>
            <a:ext cx="8596314" cy="46474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/>
              <a:t>A program, organization or system that is </a:t>
            </a:r>
            <a:r>
              <a:rPr lang="en-US" sz="2800" dirty="0" smtClean="0"/>
              <a:t>trauma-informed: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Realizes </a:t>
            </a:r>
            <a:r>
              <a:rPr lang="en-US" sz="2400" dirty="0"/>
              <a:t>the widespread </a:t>
            </a:r>
            <a:r>
              <a:rPr lang="en-US" sz="2400" dirty="0" smtClean="0"/>
              <a:t>prevalence and impact </a:t>
            </a:r>
            <a:r>
              <a:rPr lang="en-US" sz="2400" dirty="0"/>
              <a:t>of trauma </a:t>
            </a:r>
            <a:endParaRPr lang="en-US" sz="2400" dirty="0" smtClean="0"/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Understands </a:t>
            </a:r>
            <a:r>
              <a:rPr lang="en-US" sz="2400" dirty="0"/>
              <a:t>potential paths for </a:t>
            </a:r>
            <a:r>
              <a:rPr lang="en-US" sz="2400" dirty="0" smtClean="0"/>
              <a:t>healing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Recognizes the signs and symptoms of trauma which includes the usage of substances and how trauma affects all people in the organization, including:</a:t>
            </a:r>
          </a:p>
          <a:p>
            <a:pPr marL="800100" lvl="1" indent="-342900">
              <a:buFont typeface="Arial" pitchFamily="34" charset="0"/>
              <a:buChar char="•"/>
            </a:pPr>
            <a:r>
              <a:rPr lang="en-US" sz="2400" dirty="0" smtClean="0"/>
              <a:t>Patients</a:t>
            </a:r>
          </a:p>
          <a:p>
            <a:pPr marL="800100" lvl="1" indent="-342900">
              <a:buFont typeface="Arial" pitchFamily="34" charset="0"/>
              <a:buChar char="•"/>
            </a:pPr>
            <a:r>
              <a:rPr lang="en-US" sz="2400" dirty="0" smtClean="0"/>
              <a:t>Staff</a:t>
            </a:r>
          </a:p>
          <a:p>
            <a:pPr marL="800100" lvl="1" indent="-342900">
              <a:buFont typeface="Arial" pitchFamily="34" charset="0"/>
              <a:buChar char="•"/>
            </a:pPr>
            <a:r>
              <a:rPr lang="en-US" sz="2400" dirty="0" smtClean="0"/>
              <a:t>Others </a:t>
            </a:r>
            <a:r>
              <a:rPr lang="en-US" sz="2400" dirty="0"/>
              <a:t>involved with the </a:t>
            </a:r>
            <a:r>
              <a:rPr lang="en-US" sz="2400" dirty="0" smtClean="0"/>
              <a:t>system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Responds </a:t>
            </a:r>
            <a:r>
              <a:rPr lang="en-US" sz="2400" dirty="0"/>
              <a:t>by fully integrating knowledge about trauma </a:t>
            </a:r>
            <a:r>
              <a:rPr lang="en-US" sz="2400" dirty="0" smtClean="0"/>
              <a:t>into practices, </a:t>
            </a:r>
            <a:r>
              <a:rPr lang="en-US" sz="2400" dirty="0"/>
              <a:t>policies, procedures, </a:t>
            </a:r>
            <a:r>
              <a:rPr lang="en-US" sz="2400" dirty="0" smtClean="0"/>
              <a:t>and environment. </a:t>
            </a:r>
            <a:endParaRPr lang="en-US" sz="2400" dirty="0"/>
          </a:p>
        </p:txBody>
      </p:sp>
      <p:grpSp>
        <p:nvGrpSpPr>
          <p:cNvPr id="13" name="Group 12"/>
          <p:cNvGrpSpPr/>
          <p:nvPr/>
        </p:nvGrpSpPr>
        <p:grpSpPr>
          <a:xfrm>
            <a:off x="-8791" y="6705600"/>
            <a:ext cx="9152791" cy="152400"/>
            <a:chOff x="-8791" y="6705600"/>
            <a:chExt cx="9152791" cy="152400"/>
          </a:xfrm>
        </p:grpSpPr>
        <p:sp>
          <p:nvSpPr>
            <p:cNvPr id="14" name="Rectangle 13"/>
            <p:cNvSpPr/>
            <p:nvPr/>
          </p:nvSpPr>
          <p:spPr>
            <a:xfrm>
              <a:off x="-8791" y="6705600"/>
              <a:ext cx="9152791" cy="152400"/>
            </a:xfrm>
            <a:prstGeom prst="rect">
              <a:avLst/>
            </a:prstGeom>
            <a:solidFill>
              <a:srgbClr val="82002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15" name="Straight Connector 14"/>
            <p:cNvCxnSpPr/>
            <p:nvPr/>
          </p:nvCxnSpPr>
          <p:spPr>
            <a:xfrm>
              <a:off x="-8791" y="6705600"/>
              <a:ext cx="9152791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D8715-8B72-4533-8331-6C3E48E361D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06376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9"/>
          <p:cNvSpPr/>
          <p:nvPr/>
        </p:nvSpPr>
        <p:spPr>
          <a:xfrm>
            <a:off x="-8791" y="728561"/>
            <a:ext cx="9381391" cy="414439"/>
          </a:xfrm>
          <a:custGeom>
            <a:avLst/>
            <a:gdLst>
              <a:gd name="connsiteX0" fmla="*/ 0 w 9187543"/>
              <a:gd name="connsiteY0" fmla="*/ 337457 h 337457"/>
              <a:gd name="connsiteX1" fmla="*/ 9187543 w 9187543"/>
              <a:gd name="connsiteY1" fmla="*/ 0 h 337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9187543" h="337457">
                <a:moveTo>
                  <a:pt x="0" y="337457"/>
                </a:moveTo>
                <a:cubicBezTo>
                  <a:pt x="3790043" y="332921"/>
                  <a:pt x="7580086" y="328386"/>
                  <a:pt x="9187543" y="0"/>
                </a:cubicBezTo>
              </a:path>
            </a:pathLst>
          </a:custGeom>
          <a:solidFill>
            <a:schemeClr val="bg1"/>
          </a:solidFill>
          <a:ln w="177800">
            <a:solidFill>
              <a:schemeClr val="tx1"/>
            </a:solidFill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457200" y="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Key Principles of Trauma-Informed Care</a:t>
            </a:r>
            <a:endParaRPr lang="en-US" b="1" dirty="0">
              <a:ln>
                <a:solidFill>
                  <a:schemeClr val="tx1"/>
                </a:solidFill>
              </a:ln>
              <a:solidFill>
                <a:schemeClr val="accent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145311" y="1371600"/>
            <a:ext cx="8596314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Safety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Trustworthiness and transparency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Collaboration and mutuality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Empowerment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Voice and choice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Peer support and mutual self-help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Resilience and strength-based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Inclusiveness and shared purpose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Cultural, historical and gender issues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Change process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en-US" sz="2400" dirty="0" smtClean="0"/>
              <a:t>Proper referrals for Mental Health and Substance treatment as deemed necessary</a:t>
            </a:r>
          </a:p>
          <a:p>
            <a:pPr marL="342900" indent="-342900">
              <a:buFont typeface="Arial" pitchFamily="34" charset="0"/>
              <a:buChar char="•"/>
            </a:pPr>
            <a:endParaRPr lang="en-US" sz="2400" dirty="0" smtClean="0"/>
          </a:p>
        </p:txBody>
      </p:sp>
      <p:grpSp>
        <p:nvGrpSpPr>
          <p:cNvPr id="13" name="Group 12"/>
          <p:cNvGrpSpPr/>
          <p:nvPr/>
        </p:nvGrpSpPr>
        <p:grpSpPr>
          <a:xfrm>
            <a:off x="-8791" y="6705600"/>
            <a:ext cx="9152791" cy="152400"/>
            <a:chOff x="-8791" y="6705600"/>
            <a:chExt cx="9152791" cy="152400"/>
          </a:xfrm>
        </p:grpSpPr>
        <p:sp>
          <p:nvSpPr>
            <p:cNvPr id="14" name="Rectangle 13"/>
            <p:cNvSpPr/>
            <p:nvPr/>
          </p:nvSpPr>
          <p:spPr>
            <a:xfrm>
              <a:off x="-8791" y="6705600"/>
              <a:ext cx="9152791" cy="152400"/>
            </a:xfrm>
            <a:prstGeom prst="rect">
              <a:avLst/>
            </a:prstGeom>
            <a:solidFill>
              <a:srgbClr val="82002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cxnSp>
          <p:nvCxnSpPr>
            <p:cNvPr id="15" name="Straight Connector 14"/>
            <p:cNvCxnSpPr/>
            <p:nvPr/>
          </p:nvCxnSpPr>
          <p:spPr>
            <a:xfrm>
              <a:off x="-8791" y="6705600"/>
              <a:ext cx="9152791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AD8715-8B72-4533-8331-6C3E48E361D0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40389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128</Words>
  <Application>Microsoft Office PowerPoint</Application>
  <PresentationFormat>On-screen Show (4:3)</PresentationFormat>
  <Paragraphs>25</Paragraphs>
  <Slides>2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Ohio Dept of Mental Health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Kathleen Coate-Ortiz</dc:creator>
  <cp:lastModifiedBy>Kim P Kehl</cp:lastModifiedBy>
  <cp:revision>1</cp:revision>
  <dcterms:created xsi:type="dcterms:W3CDTF">2014-10-29T15:40:46Z</dcterms:created>
  <dcterms:modified xsi:type="dcterms:W3CDTF">2015-07-13T14:32:18Z</dcterms:modified>
</cp:coreProperties>
</file>

<file path=docProps/thumbnail.jpeg>
</file>